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77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7" r:id="rId25"/>
    <p:sldId id="298" r:id="rId26"/>
    <p:sldId id="296" r:id="rId27"/>
    <p:sldId id="300" r:id="rId28"/>
    <p:sldId id="302" r:id="rId29"/>
    <p:sldId id="301" r:id="rId30"/>
    <p:sldId id="279" r:id="rId31"/>
    <p:sldId id="308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95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014" autoAdjust="0"/>
    <p:restoredTop sz="94660"/>
  </p:normalViewPr>
  <p:slideViewPr>
    <p:cSldViewPr snapToGrid="0">
      <p:cViewPr>
        <p:scale>
          <a:sx n="90" d="100"/>
          <a:sy n="90" d="100"/>
        </p:scale>
        <p:origin x="78" y="122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54BD7D7-7933-44D0-BCFA-06C9BECED7DA}" type="datetime1">
              <a:rPr lang="ko-KR" altLang="en-US"/>
              <a:pPr lvl="0">
                <a:defRPr/>
              </a:pPr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AFA8054-FB57-4D2E-9840-FAE53A3A956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FA8054-FB57-4D2E-9840-FAE53A3A956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6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3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1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6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17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6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5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8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8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0545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F8C07-8273-49E2-AB3F-9A5A3461F2FE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AFBA7-B531-4898-953C-D37BAF645F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5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4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4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4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DFS BFS </a:t>
            </a:r>
            <a:r>
              <a:rPr lang="ko-KR" altLang="en-US" dirty="0" err="1" smtClean="0"/>
              <a:t>다익스트라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90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DFS(</a:t>
            </a:r>
            <a:r>
              <a:rPr lang="ko-KR" altLang="en-US" b="1"/>
              <a:t>깊이 우선 탐색</a:t>
            </a:r>
            <a:r>
              <a:rPr lang="en-US" altLang="ko-KR" b="1"/>
              <a:t>) </a:t>
            </a:r>
            <a:r>
              <a:rPr lang="ko-KR" altLang="en-US" b="1"/>
              <a:t>장점과 단점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574" y="1431017"/>
            <a:ext cx="10937422" cy="5113338"/>
          </a:xfrm>
          <a:solidFill>
            <a:schemeClr val="lt1"/>
          </a:solidFill>
          <a:ln>
            <a:solidFill>
              <a:schemeClr val="lt1"/>
            </a:solidFill>
          </a:ln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2600"/>
              <a:t>⭕ </a:t>
            </a:r>
            <a:r>
              <a:rPr lang="en-US" altLang="ko-KR" sz="2600"/>
              <a:t>DFS </a:t>
            </a:r>
            <a:r>
              <a:rPr lang="ko-KR" altLang="en-US" sz="2600"/>
              <a:t>장점</a:t>
            </a:r>
            <a:endParaRPr lang="ko-KR" altLang="en-US" sz="2600"/>
          </a:p>
          <a:p>
            <a:pPr lvl="0">
              <a:defRPr/>
            </a:pPr>
            <a:r>
              <a:rPr lang="ko-KR" altLang="en-US" sz="2600"/>
              <a:t>현 경로상의 노드를 저장하기 때문에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적은 메모리</a:t>
            </a:r>
            <a:r>
              <a:rPr lang="ko-KR" altLang="en-US" sz="2600"/>
              <a:t>를 사용</a:t>
            </a:r>
            <a:endParaRPr lang="ko-KR" altLang="en-US" sz="2600"/>
          </a:p>
          <a:p>
            <a:pPr lvl="0">
              <a:defRPr/>
            </a:pPr>
            <a:endParaRPr lang="ko-KR" altLang="en-US" sz="1700"/>
          </a:p>
          <a:p>
            <a:pPr lvl="0">
              <a:defRPr/>
            </a:pPr>
            <a:r>
              <a:rPr lang="ko-KR" altLang="en-US" sz="2600"/>
              <a:t>만약 찾으려는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노드가 깊은 단계에 있는 경우 </a:t>
            </a:r>
            <a:r>
              <a:rPr lang="en-US" altLang="ko-KR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BFS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보다 빠르게 탐색</a:t>
            </a:r>
            <a:r>
              <a:rPr lang="en-US" altLang="ko-KR" sz="2600">
                <a:solidFill>
                  <a:schemeClr val="accent2"/>
                </a:solidFill>
              </a:rPr>
              <a:t>.</a:t>
            </a:r>
            <a:endParaRPr lang="en-US" altLang="ko-KR" sz="2600"/>
          </a:p>
          <a:p>
            <a:pPr lvl="0"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❌ DFS </a:t>
            </a:r>
            <a:r>
              <a:rPr lang="ko-KR" altLang="en-US" sz="2600"/>
              <a:t>단점</a:t>
            </a:r>
            <a:endParaRPr lang="ko-KR" altLang="en-US" sz="2600"/>
          </a:p>
          <a:p>
            <a:pPr lvl="0">
              <a:tabLst>
                <a:tab pos="8572500" algn="l"/>
              </a:tabLst>
              <a:defRPr/>
            </a:pPr>
            <a:r>
              <a:rPr lang="ko-KR" altLang="en-US" sz="2600"/>
              <a:t>만약 해가 없는 경로를 탐색 할 경우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단계가 끝날 때까지 탐색</a:t>
            </a:r>
            <a:r>
              <a:rPr lang="en-US" altLang="ko-KR" sz="2600"/>
              <a:t>. </a:t>
            </a:r>
            <a:endParaRPr lang="en-US" altLang="ko-KR" sz="2600"/>
          </a:p>
          <a:p>
            <a:pPr marL="0" lvl="0" indent="0">
              <a:buNone/>
              <a:defRPr/>
            </a:pPr>
            <a:r>
              <a:rPr lang="ko-KR" altLang="en-US" sz="2600"/>
              <a:t>  효율성을 높이기 위해서 미리 지정한 임의 깊이까지만 탐색하고 해를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ko-KR" altLang="en-US" sz="2600"/>
              <a:t>  발견하지 못하면 빠져나와 다른 경로를 탐색하는 방법을 사용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lvl="0" indent="0">
              <a:buNone/>
              <a:defRPr/>
            </a:pPr>
            <a:endParaRPr lang="en-US" altLang="ko-KR" sz="2600"/>
          </a:p>
          <a:p>
            <a:pPr lvl="0">
              <a:defRPr/>
            </a:pPr>
            <a:r>
              <a:rPr lang="en-US" altLang="ko-KR" sz="2600"/>
              <a:t>DFS</a:t>
            </a:r>
            <a:r>
              <a:rPr lang="ko-KR" altLang="en-US" sz="2600"/>
              <a:t>는 해에 도착하면 탐색을 종료기 때문에 </a:t>
            </a:r>
            <a:r>
              <a:rPr lang="en-US" altLang="ko-KR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DFS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를 통해서 얻어진 해가 최단 경로라는 보장이 아님</a:t>
            </a:r>
            <a:r>
              <a:rPr lang="en-US" altLang="ko-KR" sz="2600"/>
              <a:t>.</a:t>
            </a:r>
            <a:r>
              <a:rPr lang="ko-KR" altLang="en-US" sz="2600"/>
              <a:t> </a:t>
            </a:r>
            <a:endParaRPr lang="ko-KR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DFS(</a:t>
            </a:r>
            <a:r>
              <a:rPr lang="ko-KR" altLang="en-US" b="1"/>
              <a:t>깊이 우선 탐색</a:t>
            </a:r>
            <a:r>
              <a:rPr lang="en-US" altLang="ko-KR" b="1"/>
              <a:t>)</a:t>
            </a:r>
            <a:r>
              <a:rPr lang="ko-KR" altLang="en-US" b="1"/>
              <a:t>을 어디에 활용할까</a:t>
            </a:r>
            <a:r>
              <a:rPr lang="en-US" altLang="ko-KR" b="1"/>
              <a:t>?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59541"/>
            <a:ext cx="10515600" cy="4351338"/>
          </a:xfrm>
          <a:solidFill>
            <a:schemeClr val="lt1"/>
          </a:solidFill>
          <a:ln>
            <a:solidFill>
              <a:schemeClr val="lt1"/>
            </a:solidFill>
          </a:ln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5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경로 찾기</a:t>
            </a:r>
            <a:r>
              <a:rPr lang="ko-KR" altLang="en-US" sz="2500"/>
              <a:t>: 단순히 두 지점 간의 경로가 존재하는지 여부를 찾을 때</a:t>
            </a:r>
            <a:endParaRPr lang="ko-KR" altLang="en-US" sz="2500"/>
          </a:p>
          <a:p>
            <a:pPr marL="0" lvl="0" indent="0">
              <a:buNone/>
              <a:defRPr/>
            </a:pPr>
            <a:r>
              <a:rPr lang="ko-KR" altLang="en-US" sz="2500"/>
              <a:t>  목표 지점을 찾은 후에는 빠르게 종료 가능하다.</a:t>
            </a:r>
            <a:endParaRPr lang="ko-KR" altLang="en-US" sz="2500"/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ko-KR" altLang="en-US" sz="2500"/>
              <a:t>깊이 우선 탐색이 필요한 경우: </a:t>
            </a:r>
            <a:endParaRPr lang="ko-KR" altLang="en-US" sz="2500"/>
          </a:p>
          <a:p>
            <a:pPr marL="0" lvl="0" indent="0">
              <a:buNone/>
              <a:defRPr/>
            </a:pPr>
            <a:r>
              <a:rPr lang="ko-KR" altLang="en-US" sz="2500"/>
              <a:t>  ex. 트리에서 </a:t>
            </a:r>
            <a:r>
              <a:rPr lang="ko-KR" altLang="en-US" sz="25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전위/중위/후위</a:t>
            </a:r>
            <a:r>
              <a:rPr lang="ko-KR" altLang="en-US" sz="2500"/>
              <a:t> 순회를 수행할 때</a:t>
            </a:r>
            <a:endParaRPr lang="ko-KR" altLang="en-US" sz="2500"/>
          </a:p>
          <a:p>
            <a:pPr lvl="0">
              <a:defRPr/>
            </a:pPr>
            <a:endParaRPr lang="ko-KR" altLang="en-US" sz="2500"/>
          </a:p>
          <a:p>
            <a:pPr lvl="0">
              <a:defRPr/>
            </a:pPr>
            <a:r>
              <a:rPr lang="ko-KR" altLang="en-US" sz="25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해결책의 수가 많은 경우</a:t>
            </a:r>
            <a:r>
              <a:rPr lang="ko-KR" altLang="en-US" sz="2500"/>
              <a:t>: DFS는 해결책의 수가 많은 경우에 유용하다.</a:t>
            </a: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BFS(</a:t>
            </a:r>
            <a:r>
              <a:rPr lang="ko-KR" altLang="en-US" b="1"/>
              <a:t>너비 우선 탐색</a:t>
            </a:r>
            <a:r>
              <a:rPr lang="en-US" altLang="ko-KR" b="1"/>
              <a:t>)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8900" y="1562304"/>
            <a:ext cx="4631960" cy="4476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49" y="1457325"/>
            <a:ext cx="5302250" cy="455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BFS(</a:t>
            </a:r>
            <a:r>
              <a:rPr lang="ko-KR" altLang="en-US" b="1"/>
              <a:t>너비 우선 탐색</a:t>
            </a:r>
            <a:r>
              <a:rPr lang="en-US" altLang="ko-KR" b="1"/>
              <a:t>)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sz="2700" b="1"/>
              <a:t>수도코드</a:t>
            </a:r>
            <a:r>
              <a:rPr lang="en-US" altLang="ko-KR" sz="2700" b="1"/>
              <a:t>(</a:t>
            </a:r>
            <a:r>
              <a:rPr lang="ko-KR" altLang="en-US" sz="2700" b="1"/>
              <a:t>구현</a:t>
            </a:r>
            <a:r>
              <a:rPr lang="en-US" altLang="ko-KR" sz="2700" b="1"/>
              <a:t>)</a:t>
            </a:r>
            <a:endParaRPr lang="en-US" altLang="ko-KR" sz="2700" b="1"/>
          </a:p>
          <a:p>
            <a:pPr marL="0" lvl="0" indent="0">
              <a:buNone/>
              <a:defRPr/>
            </a:pPr>
            <a:endParaRPr lang="en-US" altLang="ko-KR" sz="2100" b="1"/>
          </a:p>
          <a:p>
            <a:pPr marL="0" lvl="0" indent="0">
              <a:buNone/>
              <a:defRPr/>
            </a:pPr>
            <a:r>
              <a:rPr lang="en-US" altLang="ko-KR" sz="2100" b="1"/>
              <a:t>1.</a:t>
            </a:r>
            <a:r>
              <a:rPr lang="ko-KR" altLang="en-US" sz="2100" b="1"/>
              <a:t> 큐 생성 후 방문한 </a:t>
            </a:r>
            <a:r>
              <a:rPr lang="en-US" altLang="ko-KR" sz="2100" b="1"/>
              <a:t>V</a:t>
            </a:r>
            <a:r>
              <a:rPr lang="ko-KR" altLang="en-US" sz="2100" b="1"/>
              <a:t>를 표시후 큐 삽입</a:t>
            </a:r>
            <a:endParaRPr lang="ko-KR" altLang="en-US" sz="2100" b="1"/>
          </a:p>
          <a:p>
            <a:pPr marL="0" lvl="0" indent="0">
              <a:buNone/>
              <a:defRPr/>
            </a:pPr>
            <a:endParaRPr lang="ko-KR" altLang="en-US" sz="2100" b="1"/>
          </a:p>
          <a:p>
            <a:pPr marL="0" lvl="0" indent="0">
              <a:buNone/>
              <a:defRPr/>
            </a:pPr>
            <a:r>
              <a:rPr lang="en-US" altLang="ko-KR" sz="2100" b="1"/>
              <a:t>2.</a:t>
            </a:r>
            <a:r>
              <a:rPr lang="ko-KR" altLang="en-US" sz="2100" b="1"/>
              <a:t> 탐색중인 정점의 이웃확인</a:t>
            </a:r>
            <a:endParaRPr lang="ko-KR" altLang="en-US" sz="2100" b="1"/>
          </a:p>
          <a:p>
            <a:pPr marL="0" lvl="0" indent="0">
              <a:buNone/>
              <a:defRPr/>
            </a:pPr>
            <a:r>
              <a:rPr lang="ko-KR" altLang="en-US" sz="2100" b="1"/>
              <a:t>   </a:t>
            </a:r>
            <a:r>
              <a:rPr lang="en-US" altLang="ko-KR" sz="2100" b="1"/>
              <a:t>-&gt;</a:t>
            </a:r>
            <a:r>
              <a:rPr lang="ko-KR" altLang="en-US" sz="2100" b="1"/>
              <a:t>방문하지 않은 이웃이라면</a:t>
            </a:r>
            <a:r>
              <a:rPr lang="en-US" altLang="ko-KR" sz="2100" b="1"/>
              <a:t>?</a:t>
            </a:r>
            <a:r>
              <a:rPr lang="ko-KR" altLang="en-US" sz="2100" b="1"/>
              <a:t> 삽입</a:t>
            </a:r>
            <a:endParaRPr lang="ko-KR" altLang="en-US" sz="2100" b="1"/>
          </a:p>
          <a:p>
            <a:pPr marL="0" lvl="0" indent="0">
              <a:buNone/>
              <a:defRPr/>
            </a:pPr>
            <a:endParaRPr lang="ko-KR" altLang="en-US" sz="2100" b="1"/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100" b="1"/>
              <a:t>3.</a:t>
            </a:r>
            <a:r>
              <a:rPr lang="ko-KR" altLang="en-US" sz="2100" b="1"/>
              <a:t> 큐가 비어있지 않을 때까지</a:t>
            </a:r>
            <a:endParaRPr lang="ko-KR" altLang="en-US" sz="2100" b="1"/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ko-KR" altLang="en-US" sz="2100" b="1"/>
              <a:t>   </a:t>
            </a:r>
            <a:r>
              <a:rPr lang="en-US" altLang="ko-KR" sz="2100" b="1"/>
              <a:t>2</a:t>
            </a:r>
            <a:r>
              <a:rPr lang="ko-KR" altLang="en-US" sz="2100" b="1"/>
              <a:t>번 작업 반복</a:t>
            </a:r>
            <a:endParaRPr lang="ko-KR" altLang="en-US" sz="2100" b="1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5942" y="2885598"/>
            <a:ext cx="4582164" cy="229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7170" name="Picture 2" descr="https://github.com/KoEonYack/PracticeCoding/blob/master/Article/Algorithm/Graph/img/bfs_1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9964"/>
            <a:ext cx="10515600" cy="33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6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5362" name="Picture 2" descr="https://github.com/KoEonYack/PracticeCoding/blob/master/Article/Algorithm/Graph/img/bfs_2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3619"/>
            <a:ext cx="10515600" cy="327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0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4338" name="Picture 2" descr="https://github.com/KoEonYack/PracticeCoding/blob/master/Article/Algorithm/Graph/img/bfs_3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43487"/>
            <a:ext cx="10515600" cy="331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9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3314" name="Picture 2" descr="https://github.com/KoEonYack/PracticeCoding/blob/master/Article/Algorithm/Graph/img/bfs_4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5260"/>
            <a:ext cx="10515600" cy="323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2290" name="Picture 2" descr="https://github.com/KoEonYack/PracticeCoding/blob/master/Article/Algorithm/Graph/img/bfs_5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4873"/>
            <a:ext cx="10515600" cy="32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BFS(</a:t>
            </a:r>
            <a:r>
              <a:rPr lang="ko-KR" altLang="en-US" b="1" dirty="0"/>
              <a:t>너비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1266" name="Picture 2" descr="https://github.com/KoEonYack/PracticeCoding/blob/master/Article/Algorithm/Graph/img/bfs_6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6157"/>
            <a:ext cx="10515600" cy="33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DFS(</a:t>
            </a:r>
            <a:r>
              <a:rPr lang="ko-KR" altLang="en-US" b="1"/>
              <a:t>깊이 우선 탐색</a:t>
            </a:r>
            <a:r>
              <a:rPr lang="en-US" altLang="ko-KR" b="1"/>
              <a:t>)</a:t>
            </a:r>
            <a:r>
              <a:rPr lang="ko-KR" altLang="en-US" b="1"/>
              <a:t>란</a:t>
            </a:r>
            <a:r>
              <a:rPr lang="en-US" altLang="ko-KR" b="1"/>
              <a:t>?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2280558" y="1083734"/>
            <a:ext cx="6850742" cy="524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BFS(</a:t>
            </a:r>
            <a:r>
              <a:rPr lang="ko-KR" altLang="en-US" b="1"/>
              <a:t>너비 우선 탐색</a:t>
            </a:r>
            <a:r>
              <a:rPr lang="en-US" altLang="ko-KR" b="1"/>
              <a:t>) </a:t>
            </a:r>
            <a:r>
              <a:rPr lang="ko-KR" altLang="en-US" b="1"/>
              <a:t>장점과 단점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29"/>
          </a:xfrm>
          <a:solidFill>
            <a:schemeClr val="lt1"/>
          </a:solidFill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2600"/>
              <a:t>⭕ </a:t>
            </a:r>
            <a:r>
              <a:rPr lang="en-US" altLang="ko-KR" sz="2600"/>
              <a:t>BFS </a:t>
            </a:r>
            <a:r>
              <a:rPr lang="ko-KR" altLang="en-US" sz="2600"/>
              <a:t>장점</a:t>
            </a:r>
            <a:endParaRPr lang="ko-KR" altLang="en-US" sz="2600"/>
          </a:p>
          <a:p>
            <a:pPr lvl="0">
              <a:defRPr/>
            </a:pPr>
            <a:r>
              <a:rPr lang="ko-KR" altLang="en-US" sz="2600"/>
              <a:t>답이 되는 경로가 여러 개인 경우에도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최단경로임을 보장</a:t>
            </a:r>
            <a:r>
              <a:rPr lang="en-US" altLang="ko-KR" sz="2600"/>
              <a:t>.</a:t>
            </a:r>
            <a:endParaRPr lang="en-US" altLang="ko-KR" sz="2600"/>
          </a:p>
          <a:p>
            <a:pPr lvl="0">
              <a:defRPr/>
            </a:pP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최단 경로가 존재하면</a:t>
            </a:r>
            <a:r>
              <a:rPr lang="ko-KR" altLang="en-US" sz="2600"/>
              <a:t> 깊이가 무한정 깊어진다고 해도 답을 찾을 수 있음</a:t>
            </a:r>
            <a:endParaRPr lang="ko-KR" altLang="en-US" sz="2600"/>
          </a:p>
          <a:p>
            <a:pPr lvl="0">
              <a:defRPr/>
            </a:pP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❌ BFS </a:t>
            </a:r>
            <a:r>
              <a:rPr lang="ko-KR" altLang="en-US" sz="2600"/>
              <a:t>단점</a:t>
            </a:r>
            <a:endParaRPr lang="ko-KR" altLang="en-US" sz="2600"/>
          </a:p>
          <a:p>
            <a:pPr lvl="0">
              <a:defRPr/>
            </a:pPr>
            <a:r>
              <a:rPr lang="ko-KR" altLang="en-US" sz="2600"/>
              <a:t>경로가 매우 길 경우에는 탐색 가지가 급격히 증가함에 따라 보다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ko-KR" altLang="en-US" sz="2600"/>
              <a:t>  많은 기억 공간이 필요함</a:t>
            </a:r>
            <a:r>
              <a:rPr lang="en-US" altLang="ko-KR" sz="2600"/>
              <a:t>.</a:t>
            </a:r>
            <a:endParaRPr lang="en-US" altLang="ko-KR" sz="2600"/>
          </a:p>
          <a:p>
            <a:pPr lvl="0">
              <a:defRPr/>
            </a:pPr>
            <a:r>
              <a:rPr lang="ko-KR" altLang="en-US" sz="2600"/>
              <a:t>해가 존재하지 않는다면 유한 그래프</a:t>
            </a:r>
            <a:r>
              <a:rPr lang="en-US" altLang="ko-KR" sz="2600"/>
              <a:t>(finite graph)</a:t>
            </a:r>
            <a:r>
              <a:rPr lang="ko-KR" altLang="en-US" sz="2600"/>
              <a:t>의 경우에는 </a:t>
            </a:r>
            <a:endParaRPr lang="ko-KR" altLang="en-US" sz="2600">
              <a:ln w="9525"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 모든 그래프를 탐색한 후</a:t>
            </a:r>
            <a:r>
              <a:rPr lang="ko-KR" altLang="en-US" sz="2600"/>
              <a:t>에 실패로 끝남</a:t>
            </a:r>
            <a:r>
              <a:rPr lang="en-US" altLang="ko-KR" sz="2600"/>
              <a:t>.</a:t>
            </a:r>
            <a:endParaRPr lang="en-US" altLang="ko-KR" sz="2600"/>
          </a:p>
          <a:p>
            <a:pPr lvl="0">
              <a:defRPr/>
            </a:pPr>
            <a:r>
              <a:rPr lang="ko-KR" altLang="en-US" sz="2600"/>
              <a:t>무한 그래프</a:t>
            </a:r>
            <a:r>
              <a:rPr lang="en-US" altLang="ko-KR" sz="2600"/>
              <a:t>(infinite graph)</a:t>
            </a:r>
            <a:r>
              <a:rPr lang="ko-KR" altLang="en-US" sz="2600"/>
              <a:t>의 경우에는 결코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해를 찾지도 못하고</a:t>
            </a:r>
            <a:r>
              <a:rPr lang="en-US" altLang="ko-KR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, </a:t>
            </a:r>
            <a:r>
              <a:rPr lang="ko-KR" altLang="en-US" sz="2600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끝내지도 못함</a:t>
            </a:r>
            <a:r>
              <a:rPr lang="en-US" altLang="ko-KR" sz="2600"/>
              <a:t>.</a:t>
            </a:r>
            <a:endParaRPr lang="en-US" altLang="ko-KR" sz="2600"/>
          </a:p>
          <a:p>
            <a:pPr lvl="0">
              <a:defRPr/>
            </a:pPr>
            <a:endParaRPr lang="ko-KR" altLang="en-US" sz="2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 BFS </a:t>
            </a:r>
            <a:r>
              <a:rPr lang="ko-KR" altLang="en-US" b="1"/>
              <a:t>탐색 차이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422399" y="1653382"/>
            <a:ext cx="8365067" cy="4002352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 BFS </a:t>
            </a:r>
            <a:r>
              <a:rPr lang="ko-KR" altLang="en-US" b="1"/>
              <a:t>구현시 생각해야할 점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buNone/>
              <a:defRPr/>
            </a:pPr>
            <a:r>
              <a:rPr lang="en-US" altLang="ko-KR"/>
              <a:t>1. DFS</a:t>
            </a:r>
            <a:r>
              <a:rPr lang="ko-KR" altLang="en-US"/>
              <a:t>는 </a:t>
            </a: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스택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(</a:t>
            </a: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혹은 재귀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),</a:t>
            </a:r>
            <a:r>
              <a:rPr lang="en-US" altLang="ko-KR"/>
              <a:t> BFS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큐</a:t>
            </a:r>
            <a:r>
              <a:rPr lang="ko-KR" altLang="en-US"/>
              <a:t>를 사용</a:t>
            </a:r>
            <a:r>
              <a:rPr lang="en-US" altLang="ko-KR"/>
              <a:t>.</a:t>
            </a:r>
            <a:endParaRPr lang="en-US" altLang="ko-KR"/>
          </a:p>
          <a:p>
            <a:pPr marL="0" lvl="0" indent="0" latinLnBrk="0">
              <a:buNone/>
              <a:defRPr/>
            </a:pPr>
            <a:r>
              <a:rPr lang="en-US" altLang="ko-KR"/>
              <a:t>2.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BFS</a:t>
            </a: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는 재귀적으로 동작하지 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X</a:t>
            </a:r>
            <a:endParaRPr lang="en-US" altLang="ko-KR"/>
          </a:p>
          <a:p>
            <a:pPr marL="0" lvl="0" indent="0" latinLnBrk="0">
              <a:buNone/>
              <a:defRPr/>
            </a:pPr>
            <a:r>
              <a:rPr lang="en-US" altLang="ko-KR"/>
              <a:t>   But </a:t>
            </a:r>
            <a:r>
              <a:rPr lang="ko-KR" altLang="en-US"/>
              <a:t>문제를 푸는 입장에서는 다음과 같은 구분점이 필요</a:t>
            </a:r>
            <a:endParaRPr lang="ko-KR" altLang="en-US"/>
          </a:p>
          <a:p>
            <a:pPr marL="0" lvl="0" indent="0" latinLnBrk="0">
              <a:buNone/>
              <a:defRPr/>
            </a:pPr>
            <a:r>
              <a:rPr lang="en-US" altLang="ko-KR"/>
              <a:t>    -&gt;</a:t>
            </a:r>
            <a:r>
              <a:rPr lang="ko-KR" altLang="en-US"/>
              <a:t>최단 거리 문제를 푼다면 </a:t>
            </a:r>
            <a:r>
              <a:rPr lang="en-US" altLang="ko-KR"/>
              <a:t>BFS</a:t>
            </a:r>
            <a:r>
              <a:rPr lang="ko-KR" altLang="en-US"/>
              <a:t>를 사용</a:t>
            </a:r>
            <a:endParaRPr lang="en-US" altLang="ko-KR"/>
          </a:p>
          <a:p>
            <a:pPr marL="0" lvl="0" indent="0" latinLnBrk="0">
              <a:buNone/>
              <a:defRPr/>
            </a:pPr>
            <a:r>
              <a:rPr lang="en-US" altLang="ko-KR"/>
              <a:t>    -&gt;</a:t>
            </a:r>
            <a:r>
              <a:rPr lang="ko-KR" altLang="en-US"/>
              <a:t>이동할 때마다 가중치가 붙어서 이동한다거나</a:t>
            </a:r>
            <a:endParaRPr lang="ko-KR" altLang="en-US"/>
          </a:p>
          <a:p>
            <a:pPr marL="0" lvl="0" indent="0" latinLnBrk="0">
              <a:buNone/>
              <a:defRPr/>
            </a:pPr>
            <a:r>
              <a:rPr lang="en-US" altLang="ko-KR"/>
              <a:t>      </a:t>
            </a:r>
            <a:r>
              <a:rPr lang="ko-KR" altLang="en-US"/>
              <a:t> 이동과정에서</a:t>
            </a:r>
            <a:r>
              <a:rPr lang="en-US" altLang="ko-KR"/>
              <a:t> </a:t>
            </a:r>
            <a:r>
              <a:rPr lang="ko-KR" altLang="en-US"/>
              <a:t>여러 제약이 있을 경우 </a:t>
            </a:r>
            <a:endParaRPr lang="en-US" altLang="ko-KR"/>
          </a:p>
          <a:p>
            <a:pPr marL="0" lvl="0" indent="0" latinLnBrk="0">
              <a:buNone/>
              <a:defRPr/>
            </a:pPr>
            <a:r>
              <a:rPr lang="en-US" altLang="ko-KR"/>
              <a:t>       DFS</a:t>
            </a:r>
            <a:r>
              <a:rPr lang="ko-KR" altLang="en-US"/>
              <a:t>로 구현하는 것이 좋음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4419600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DFS - BOJ 1991</a:t>
            </a:r>
            <a:endParaRPr lang="en-US" altLang="ko-KR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3156"/>
            <a:ext cx="10515600" cy="505380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6940" y="1140134"/>
            <a:ext cx="4822789" cy="27921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0526" y="4249023"/>
            <a:ext cx="6221007" cy="2087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24630" y="4252625"/>
            <a:ext cx="2210108" cy="205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4419600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DFS - BOJ 1991</a:t>
            </a:r>
            <a:endParaRPr lang="en-US" altLang="ko-KR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6762" y="1165489"/>
            <a:ext cx="5329237" cy="5053807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2500" b="1"/>
              <a:t>수도코드</a:t>
            </a:r>
            <a:endParaRPr lang="ko-KR" altLang="en-US" sz="2500" b="1"/>
          </a:p>
          <a:p>
            <a:pPr marL="0" lvl="0" indent="0">
              <a:buNone/>
              <a:defRPr/>
            </a:pPr>
            <a:endParaRPr lang="ko-KR" altLang="en-US" sz="2000" b="1"/>
          </a:p>
          <a:p>
            <a:pPr marL="0" lvl="0" indent="0">
              <a:buNone/>
              <a:defRPr/>
            </a:pPr>
            <a:r>
              <a:rPr lang="ko-KR" altLang="en-US" sz="1945" b="1"/>
              <a:t>1. 입력 노드 수와 노드 정보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입력을 받아서 트리 구조를 생성함</a:t>
            </a:r>
            <a:endParaRPr lang="ko-KR" altLang="en-US" sz="1945" b="1"/>
          </a:p>
          <a:p>
            <a:pPr marL="0" lvl="0" indent="0">
              <a:buNone/>
              <a:defRPr/>
            </a:pP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2. 전위 순회(Preorder Traversal):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현재 노드 방문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왼쪽 자식으로 전위 순회 호출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오른쪽 자식으로 전위 순회 호출</a:t>
            </a:r>
            <a:endParaRPr lang="ko-KR" altLang="en-US" sz="1945" b="1"/>
          </a:p>
          <a:p>
            <a:pPr marL="0" lvl="0" indent="0">
              <a:buNone/>
              <a:defRPr/>
            </a:pP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3. 중위 순회(Inorder Traversal):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왼쪽 자식으로 중위 순회 호출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현재 노드 방문</a:t>
            </a:r>
            <a:endParaRPr lang="ko-KR" altLang="en-US" sz="1945" b="1"/>
          </a:p>
          <a:p>
            <a:pPr marL="0" lvl="0" indent="0">
              <a:buNone/>
              <a:defRPr/>
            </a:pPr>
            <a:r>
              <a:rPr lang="ko-KR" altLang="en-US" sz="1945" b="1"/>
              <a:t>    - 오른쪽 자식으로 중위 순회 호출</a:t>
            </a:r>
            <a:endParaRPr lang="ko-KR" altLang="en-US" sz="1945" b="1"/>
          </a:p>
          <a:p>
            <a:pPr marL="0" lvl="0" indent="0">
              <a:buNone/>
              <a:defRPr/>
            </a:pPr>
            <a:endParaRPr lang="ko-KR" altLang="en-US" sz="1945" b="1"/>
          </a:p>
        </p:txBody>
      </p:sp>
      <p:sp>
        <p:nvSpPr>
          <p:cNvPr id="6" name="내용 개체 틀 2"/>
          <p:cNvSpPr/>
          <p:nvPr/>
        </p:nvSpPr>
        <p:spPr>
          <a:xfrm>
            <a:off x="5723994" y="1085055"/>
            <a:ext cx="5329237" cy="5053807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4. 후위 순회(Postorder Traversal):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- 왼쪽 자식으로 후위 순회 호출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- 오른쪽 자식으로 후위 순회 호출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- 현재 노드 방문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고려해야할 사항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예외처리 </a:t>
            </a:r>
            <a:r>
              <a:rPr xmlns:mc="http://schemas.openxmlformats.org/markup-compatibility/2006" xmlns:hp="http://schemas.haansoft.com/office/presentation/8.0" kumimoji="0" lang="en-US" altLang="ko-KR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만약 현재노드에서 자식노드가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한쪽에만 있다거나 없다면</a:t>
            </a:r>
            <a:r>
              <a:rPr xmlns:mc="http://schemas.openxmlformats.org/markup-compatibility/2006" xmlns:hp="http://schemas.haansoft.com/office/presentation/8.0" kumimoji="0" lang="en-US" altLang="ko-KR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이런 경우 생각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945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4419600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DFS - BOJ 1991</a:t>
            </a:r>
            <a:endParaRPr lang="en-US" altLang="ko-KR" sz="36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8680" b="16480"/>
          <a:stretch>
            <a:fillRect/>
          </a:stretch>
        </p:blipFill>
        <p:spPr>
          <a:xfrm>
            <a:off x="890195" y="1141663"/>
            <a:ext cx="4481727" cy="17581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1972" y="1626382"/>
            <a:ext cx="5029370" cy="2098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1537" y="3862916"/>
            <a:ext cx="4496427" cy="20195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5895" y="4556505"/>
            <a:ext cx="5039375" cy="2105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DFS,BFS - BOJ 10451</a:t>
            </a:r>
            <a:r>
              <a:rPr lang="ko-KR" altLang="en-US" sz="3600" b="1"/>
              <a:t> 순열사이클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3156"/>
            <a:ext cx="10515600" cy="505380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6424" y="1169251"/>
            <a:ext cx="8135484" cy="2953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7957" y="4123674"/>
            <a:ext cx="5880488" cy="225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DFS - BOJ 10451</a:t>
            </a:r>
            <a:r>
              <a:rPr lang="ko-KR" altLang="en-US" sz="3600" b="1"/>
              <a:t> 순열사이클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3156"/>
            <a:ext cx="5659967" cy="5053807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sz="2400" b="1"/>
              <a:t>수도코드</a:t>
            </a:r>
            <a:endParaRPr lang="ko-KR" altLang="en-US" sz="2400" b="1"/>
          </a:p>
          <a:p>
            <a:pPr marL="0" lvl="0" indent="0">
              <a:buNone/>
              <a:defRPr/>
            </a:pPr>
            <a:endParaRPr lang="ko-KR" altLang="en-US" sz="2400" b="1"/>
          </a:p>
          <a:p>
            <a:pPr marL="0" lvl="0" indent="0">
              <a:buNone/>
              <a:defRPr/>
            </a:pPr>
            <a:r>
              <a:rPr lang="en-US" altLang="ko-KR" sz="1600" b="1"/>
              <a:t>1. </a:t>
            </a:r>
            <a:r>
              <a:rPr lang="ko-KR" altLang="en-US" sz="1600" b="1"/>
              <a:t>탐색 시작 노드를 스택에 삽입하고 방문 처리를 한다.</a:t>
            </a:r>
            <a:endParaRPr lang="ko-KR" altLang="en-US" sz="1600" b="1"/>
          </a:p>
          <a:p>
            <a:pPr marL="0" lvl="0" indent="0">
              <a:buNone/>
              <a:defRPr/>
            </a:pP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2. </a:t>
            </a:r>
            <a:r>
              <a:rPr lang="ko-KR" altLang="en-US" sz="1600" b="1"/>
              <a:t>스택에서 노드를 꺼내 해당 노드의 다음 노드에 대해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 </a:t>
            </a:r>
            <a:r>
              <a:rPr lang="ko-KR" altLang="en-US" sz="1600" b="1"/>
              <a:t>다음 노드가 방문되지 않았다면?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 -&gt;</a:t>
            </a:r>
            <a:r>
              <a:rPr lang="ko-KR" altLang="en-US" sz="1600" b="1"/>
              <a:t> 방문 처리를 하고 다음 노드를 스택에 삽입</a:t>
            </a:r>
            <a:endParaRPr lang="ko-KR" altLang="en-US" sz="1600" b="1"/>
          </a:p>
          <a:p>
            <a:pPr marL="0" lvl="0" indent="0">
              <a:buNone/>
              <a:defRPr/>
            </a:pP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3. </a:t>
            </a:r>
            <a:r>
              <a:rPr lang="ko-KR" altLang="en-US" sz="1600" b="1"/>
              <a:t>2번의 과정을 더 이상 수행할 수 없을 때 까지 반복하고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</a:t>
            </a:r>
            <a:r>
              <a:rPr lang="ko-KR" altLang="en-US" sz="1600" b="1"/>
              <a:t> 더 이상 수행할 수 없을 때 카운트를 증가시켜준다.</a:t>
            </a:r>
            <a:endParaRPr lang="ko-KR" altLang="en-US" sz="1800" b="1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201" y="1625247"/>
            <a:ext cx="5119135" cy="3999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BFS - BOJ 10451</a:t>
            </a:r>
            <a:r>
              <a:rPr lang="ko-KR" altLang="en-US" sz="3600" b="1"/>
              <a:t> 순열사이클</a:t>
            </a:r>
            <a:endParaRPr lang="ko-KR" altLang="en-US" sz="36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3156"/>
            <a:ext cx="5659967" cy="5053807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sz="2400" b="1"/>
              <a:t>수도코드</a:t>
            </a:r>
            <a:endParaRPr lang="ko-KR" altLang="en-US" sz="2400" b="1"/>
          </a:p>
          <a:p>
            <a:pPr marL="0" lvl="0" indent="0">
              <a:buNone/>
              <a:defRPr/>
            </a:pPr>
            <a:endParaRPr lang="ko-KR" altLang="en-US" sz="2400" b="1"/>
          </a:p>
          <a:p>
            <a:pPr marL="0" lvl="0" indent="0">
              <a:buNone/>
              <a:defRPr/>
            </a:pPr>
            <a:r>
              <a:rPr lang="en-US" altLang="ko-KR" sz="1600" b="1"/>
              <a:t>1. </a:t>
            </a:r>
            <a:r>
              <a:rPr lang="ko-KR" altLang="en-US" sz="1600" b="1"/>
              <a:t>탐색 시작 노드를 큐에 삽입하고 방문 처리를 한다.</a:t>
            </a:r>
            <a:endParaRPr lang="ko-KR" altLang="en-US" sz="1600" b="1"/>
          </a:p>
          <a:p>
            <a:pPr marL="0" lvl="0" indent="0">
              <a:buNone/>
              <a:defRPr/>
            </a:pP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2. </a:t>
            </a:r>
            <a:r>
              <a:rPr lang="ko-KR" altLang="en-US" sz="1600" b="1"/>
              <a:t>큐에서 노드를 꺼내 해당 인덱스의 배열값에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 </a:t>
            </a:r>
            <a:r>
              <a:rPr lang="ko-KR" altLang="en-US" sz="1600" b="1"/>
              <a:t>방문하지 않았다면</a:t>
            </a:r>
            <a:r>
              <a:rPr lang="en-US" altLang="ko-KR" sz="1600" b="1"/>
              <a:t>? </a:t>
            </a:r>
            <a:endParaRPr lang="en-US" altLang="ko-KR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 -&gt;</a:t>
            </a:r>
            <a:r>
              <a:rPr lang="ko-KR" altLang="en-US" sz="1600" b="1"/>
              <a:t>방문 처리를 하고 해당 인덱스의 배열값을 큐에 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    </a:t>
            </a:r>
            <a:r>
              <a:rPr lang="ko-KR" altLang="en-US" sz="1600" b="1"/>
              <a:t>삽입해준다.</a:t>
            </a:r>
            <a:endParaRPr lang="ko-KR" altLang="en-US" sz="1600" b="1"/>
          </a:p>
          <a:p>
            <a:pPr marL="0" lvl="0" indent="0">
              <a:buNone/>
              <a:defRPr/>
            </a:pP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3. </a:t>
            </a:r>
            <a:r>
              <a:rPr lang="ko-KR" altLang="en-US" sz="1600" b="1"/>
              <a:t>2번의 과정을 더 이상 수행할 수 없을 때 까지 반복하고</a:t>
            </a:r>
            <a:endParaRPr lang="ko-KR" altLang="en-US" sz="1600" b="1"/>
          </a:p>
          <a:p>
            <a:pPr marL="0" lvl="0" indent="0">
              <a:buNone/>
              <a:defRPr/>
            </a:pPr>
            <a:r>
              <a:rPr lang="en-US" altLang="ko-KR" sz="1600" b="1"/>
              <a:t>  </a:t>
            </a:r>
            <a:r>
              <a:rPr lang="ko-KR" altLang="en-US" sz="1600" b="1"/>
              <a:t> 더 이상 수행할 수 없을 때 카운트를 증가시켜준다.</a:t>
            </a:r>
            <a:endParaRPr lang="ko-KR" altLang="en-US" sz="1800" b="1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2167" y="1168530"/>
            <a:ext cx="5223845" cy="5124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18439" name="직사각형 18438"/>
          <p:cNvSpPr>
            <a:spLocks noGrp="1"/>
          </p:cNvSpPr>
          <p:nvPr>
            <p:ph idx="1"/>
          </p:nvPr>
        </p:nvSpPr>
        <p:spPr>
          <a:xfrm>
            <a:off x="838200" y="1825625"/>
            <a:ext cx="6536267" cy="4351338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 sz="2400" b="1"/>
              <a:t>그래프의 한 정점에서 모든 정점까지의 최단거리를 각각 구하는 알고리즘</a:t>
            </a:r>
            <a:endParaRPr lang="ko-KR" altLang="en-US" sz="2400" b="1"/>
          </a:p>
          <a:p>
            <a:pPr marL="0" lvl="0" indent="0">
              <a:buNone/>
              <a:defRPr/>
            </a:pPr>
            <a:endParaRPr lang="en-US" altLang="ko-KR" sz="2400" b="1"/>
          </a:p>
          <a:p>
            <a:pPr marL="0" lvl="0" indent="0">
              <a:buNone/>
              <a:defRPr/>
            </a:pPr>
            <a:r>
              <a:rPr lang="en-US" altLang="ko-KR" sz="2400" b="1"/>
              <a:t>-</a:t>
            </a:r>
            <a:r>
              <a:rPr lang="ko-KR" altLang="en-US" sz="2400" b="1"/>
              <a:t> 음수 사이클 존재 </a:t>
            </a:r>
            <a:r>
              <a:rPr lang="en-US" altLang="ko-KR" sz="2400" b="1"/>
              <a:t>x</a:t>
            </a:r>
            <a:endParaRPr lang="en-US" altLang="ko-KR" sz="2400" b="1"/>
          </a:p>
          <a:p>
            <a:pPr marL="0" lvl="0" indent="0">
              <a:buNone/>
              <a:defRPr/>
            </a:pPr>
            <a:r>
              <a:rPr lang="en-US" altLang="ko-KR" sz="2400" b="1"/>
              <a:t>-</a:t>
            </a:r>
            <a:r>
              <a:rPr lang="ko-KR" altLang="en-US" sz="2400" b="1"/>
              <a:t> 최단 경로 문제</a:t>
            </a:r>
            <a:endParaRPr lang="ko-KR" altLang="en-US" sz="2400" b="1"/>
          </a:p>
          <a:p>
            <a:pPr marL="0" lvl="0" indent="0">
              <a:buNone/>
              <a:defRPr/>
            </a:pPr>
            <a:r>
              <a:rPr lang="ko-KR" altLang="en-US" sz="2400" b="1"/>
              <a:t>  </a:t>
            </a:r>
            <a:r>
              <a:rPr lang="en-US" altLang="ko-KR" sz="2400" b="1"/>
              <a:t>-&gt;</a:t>
            </a:r>
            <a:r>
              <a:rPr lang="ko-KR" altLang="en-US" sz="2400" b="1"/>
              <a:t> 다익스트라 알고리즘 활용 </a:t>
            </a:r>
            <a:endParaRPr lang="ko-KR" altLang="en-US" sz="2400" b="1"/>
          </a:p>
        </p:txBody>
      </p:sp>
      <p:pic>
        <p:nvPicPr>
          <p:cNvPr id="18440" name="그림 184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66884" y="1955953"/>
            <a:ext cx="2778649" cy="3411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b="1"/>
              <a:t>DFS(</a:t>
            </a:r>
            <a:r>
              <a:rPr lang="ko-KR" altLang="en-US" b="1"/>
              <a:t>깊이 우선 탐색</a:t>
            </a:r>
            <a:r>
              <a:rPr lang="en-US" altLang="ko-KR" b="1"/>
              <a:t>)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83734"/>
            <a:ext cx="6198507" cy="5384042"/>
          </a:xfrm>
        </p:spPr>
        <p:txBody>
          <a:bodyPr>
            <a:normAutofit fontScale="92500" lnSpcReduction="10000"/>
          </a:bodyPr>
          <a:lstStyle/>
          <a:p>
            <a:pPr marL="0" lvl="0" indent="0" latinLnBrk="0">
              <a:buNone/>
              <a:defRPr/>
            </a:pPr>
            <a:r>
              <a:rPr lang="ko-KR" altLang="en-US" sz="2000" b="1"/>
              <a:t>수도 코드</a:t>
            </a:r>
            <a:r>
              <a:rPr lang="en-US" altLang="ko-KR" sz="2000" b="1"/>
              <a:t>(</a:t>
            </a:r>
            <a:r>
              <a:rPr lang="ko-KR" altLang="en-US" sz="2000" b="1"/>
              <a:t>구현</a:t>
            </a:r>
            <a:r>
              <a:rPr lang="en-US" altLang="ko-KR" sz="2000" b="1"/>
              <a:t>)</a:t>
            </a:r>
            <a:endParaRPr lang="en-US" altLang="ko-KR" sz="2000" b="1"/>
          </a:p>
          <a:p>
            <a:pPr marL="0" lvl="0" indent="0" latinLnBrk="0">
              <a:buNone/>
              <a:defRPr/>
            </a:pPr>
            <a:r>
              <a:rPr lang="ko-KR" altLang="en-US" sz="2000"/>
              <a:t> </a:t>
            </a:r>
            <a:br>
              <a:rPr lang="ko-KR" altLang="en-US" sz="2000"/>
            </a:br>
            <a:r>
              <a:rPr lang="en-US" altLang="ko-KR" sz="2000" b="1"/>
              <a:t>1.</a:t>
            </a:r>
            <a:r>
              <a:rPr lang="ko-KR" altLang="en-US" sz="2000"/>
              <a:t> 스택에 시작 노드를 삽입</a:t>
            </a:r>
            <a:endParaRPr lang="ko-KR" altLang="en-US" sz="2000"/>
          </a:p>
          <a:p>
            <a:pPr marL="0" lvl="0" indent="0" latinLnBrk="0">
              <a:buNone/>
              <a:defRPr/>
            </a:pPr>
            <a:endParaRPr lang="ko-KR" altLang="en-US" sz="2000"/>
          </a:p>
          <a:p>
            <a:pPr marL="0" lvl="0" indent="0" latinLnBrk="0">
              <a:buNone/>
              <a:defRPr/>
            </a:pPr>
            <a:r>
              <a:rPr lang="en-US" altLang="ko-KR" sz="2000" b="1"/>
              <a:t>2.</a:t>
            </a:r>
            <a:r>
              <a:rPr lang="ko-KR" altLang="en-US" sz="2000"/>
              <a:t> 스택이 비어있으면 실행을 멈추고 </a:t>
            </a:r>
            <a:r>
              <a:rPr lang="en-US" altLang="ko-KR" sz="2000"/>
              <a:t>False</a:t>
            </a:r>
            <a:r>
              <a:rPr lang="ko-KR" altLang="en-US" sz="2000"/>
              <a:t>를 반환</a:t>
            </a:r>
            <a:endParaRPr lang="ko-KR" altLang="en-US" sz="2000"/>
          </a:p>
          <a:p>
            <a:pPr marL="0" lvl="0" indent="0" latinLnBrk="0">
              <a:buNone/>
              <a:defRPr/>
            </a:pPr>
            <a:endParaRPr lang="en-US" altLang="ko-KR" sz="2000" b="1"/>
          </a:p>
          <a:p>
            <a:pPr marL="0" lvl="0" indent="0" latinLnBrk="0">
              <a:buNone/>
              <a:defRPr/>
            </a:pPr>
            <a:r>
              <a:rPr lang="en-US" altLang="ko-KR" sz="2000" b="1"/>
              <a:t>3.</a:t>
            </a:r>
            <a:r>
              <a:rPr lang="ko-KR" altLang="en-US" sz="2000"/>
              <a:t> 스택의 맨 위 노드가 찾고자 하는 노드라면</a:t>
            </a:r>
            <a:r>
              <a:rPr lang="en-US" altLang="ko-KR" sz="2000"/>
              <a:t>?</a:t>
            </a:r>
            <a:endParaRPr lang="ko-KR" altLang="en-US" sz="2000"/>
          </a:p>
          <a:p>
            <a:pPr marL="0" lvl="0" indent="0" latinLnBrk="0">
              <a:buNone/>
              <a:defRPr/>
            </a:pPr>
            <a:r>
              <a:rPr lang="ko-KR" altLang="en-US" sz="2000"/>
              <a:t>   탐색을 종료하고 </a:t>
            </a:r>
            <a:r>
              <a:rPr lang="en-US" altLang="ko-KR" sz="2000"/>
              <a:t>True</a:t>
            </a:r>
            <a:r>
              <a:rPr lang="ko-KR" altLang="en-US" sz="2000"/>
              <a:t>를 반환</a:t>
            </a:r>
            <a:endParaRPr lang="ko-KR" altLang="en-US" sz="2000"/>
          </a:p>
          <a:p>
            <a:pPr marL="0" lvl="0" indent="0" latinLnBrk="0">
              <a:buNone/>
              <a:defRPr/>
            </a:pPr>
            <a:endParaRPr lang="en-US" altLang="ko-KR" sz="2000" b="1"/>
          </a:p>
          <a:p>
            <a:pPr marL="0" lvl="0" indent="0" latinLnBrk="0">
              <a:buNone/>
              <a:defRPr/>
            </a:pPr>
            <a:r>
              <a:rPr lang="en-US" altLang="ko-KR" sz="2000" b="1"/>
              <a:t>4.</a:t>
            </a:r>
            <a:r>
              <a:rPr lang="ko-KR" altLang="en-US" sz="2000"/>
              <a:t> </a:t>
            </a:r>
            <a:r>
              <a:rPr lang="en-US" altLang="ko-KR" sz="2000"/>
              <a:t>Step 3</a:t>
            </a:r>
            <a:r>
              <a:rPr lang="ko-KR" altLang="en-US" sz="2000"/>
              <a:t>에서 스택의 맨 위 노드가 찾고자 하는   </a:t>
            </a:r>
            <a:endParaRPr lang="ko-KR" altLang="en-US" sz="2000"/>
          </a:p>
          <a:p>
            <a:pPr marL="0" lvl="0" indent="0" latinLnBrk="0">
              <a:buNone/>
              <a:defRPr/>
            </a:pPr>
            <a:r>
              <a:rPr lang="ko-KR" altLang="en-US" sz="2000"/>
              <a:t>   노드가 아니라면</a:t>
            </a:r>
            <a:r>
              <a:rPr lang="en-US" altLang="ko-KR" sz="2000"/>
              <a:t>?</a:t>
            </a:r>
            <a:r>
              <a:rPr lang="ko-KR" altLang="en-US" sz="2000"/>
              <a:t> 해당 노드를 </a:t>
            </a:r>
            <a:r>
              <a:rPr lang="en-US" altLang="ko-KR" sz="2000"/>
              <a:t>POP. </a:t>
            </a:r>
            <a:endParaRPr lang="en-US" altLang="ko-KR" sz="2000"/>
          </a:p>
          <a:p>
            <a:pPr marL="0" lvl="0" indent="0" latinLnBrk="0">
              <a:buNone/>
              <a:defRPr/>
            </a:pPr>
            <a:r>
              <a:rPr lang="ko-KR" altLang="en-US" sz="2000"/>
              <a:t>   스택에 들어온 적이 없는 </a:t>
            </a:r>
            <a:r>
              <a:rPr lang="en-US" altLang="ko-KR" sz="2000"/>
              <a:t>POP</a:t>
            </a:r>
            <a:r>
              <a:rPr lang="ko-KR" altLang="en-US" sz="2000"/>
              <a:t>한 노드의 모든 이웃 </a:t>
            </a:r>
            <a:endParaRPr lang="ko-KR" altLang="en-US" sz="2000"/>
          </a:p>
          <a:p>
            <a:pPr marL="0" lvl="0" indent="0" latinLnBrk="0">
              <a:buNone/>
              <a:defRPr/>
            </a:pPr>
            <a:r>
              <a:rPr lang="ko-KR" altLang="en-US" sz="2000"/>
              <a:t>   노드를 찾아서 순서대로 스택에 삽입</a:t>
            </a:r>
            <a:endParaRPr lang="ko-KR" altLang="en-US" sz="2000"/>
          </a:p>
          <a:p>
            <a:pPr marL="0" lvl="0" indent="0" latinLnBrk="0">
              <a:buNone/>
              <a:defRPr/>
            </a:pPr>
            <a:endParaRPr lang="en-US" altLang="ko-KR" sz="2000" b="1"/>
          </a:p>
          <a:p>
            <a:pPr marL="0" lvl="0" indent="0" latinLnBrk="0">
              <a:buNone/>
              <a:defRPr/>
            </a:pPr>
            <a:r>
              <a:rPr lang="en-US" altLang="ko-KR" sz="2000" b="1"/>
              <a:t>5.</a:t>
            </a:r>
            <a:r>
              <a:rPr lang="ko-KR" altLang="en-US" sz="2000"/>
              <a:t> </a:t>
            </a:r>
            <a:r>
              <a:rPr lang="en-US" altLang="ko-KR" sz="2000"/>
              <a:t>Step 3 </a:t>
            </a:r>
            <a:r>
              <a:rPr lang="ko-KR" altLang="en-US" sz="2000"/>
              <a:t>반복</a:t>
            </a:r>
            <a:endParaRPr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8925" y="1567372"/>
            <a:ext cx="4542468" cy="425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18438" name="Picture 6" descr="https://velog.velcdn.com/images%2F717lumos%2Fpost%2F9f823f86-36c2-4e63-a990-92c495006dca%2F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913580" y="1111832"/>
            <a:ext cx="6364840" cy="50375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6626" name="Picture 2" descr="https://velog.velcdn.com/images%2F717lumos%2Fpost%2Fa716bc20-54d9-48f6-9fa1-470e8808a4a1%2F2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94" y="1825625"/>
            <a:ext cx="54978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5602" name="Picture 2" descr="https://velog.velcdn.com/images%2F717lumos%2Fpost%2F5ef8ff91-ca93-46f7-8abf-31018101024d%2F3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61" y="1825625"/>
            <a:ext cx="58268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4578" name="Picture 2" descr="https://velog.velcdn.com/images%2F717lumos%2Fpost%2F7e182ff9-70df-4e4b-b30c-2e042841f85d%2F4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44" y="1825625"/>
            <a:ext cx="58125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3556" name="Picture 4" descr="https://velog.velcdn.com/images%2F717lumos%2Fpost%2Fb8e4f9f3-7bf8-40b7-be26-b1d83a55ea8f%2F5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61" y="1825625"/>
            <a:ext cx="58268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5" name="Picture 2" descr="https://velog.velcdn.com/images%2F717lumos%2Fpost%2F0f16d006-f069-46c5-a695-d89f7d877871%2F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61" y="1825625"/>
            <a:ext cx="58268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1506" name="Picture 2" descr="https://velog.velcdn.com/images%2F717lumos%2Fpost%2F9d6c0a4c-5e0b-4597-aab1-163d01439c65%2F7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56" y="1825625"/>
            <a:ext cx="55432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3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 구현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8187" y="1301750"/>
            <a:ext cx="10715626" cy="51133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  <a:defRPr/>
            </a:pPr>
            <a:r>
              <a:rPr lang="ko-KR" altLang="en-US" sz="3090" b="1"/>
              <a:t>우선순위 큐</a:t>
            </a:r>
            <a:r>
              <a:rPr lang="en-US" altLang="ko-KR" sz="3090" b="1"/>
              <a:t> &lt;Priority Queue&gt;</a:t>
            </a:r>
            <a:endParaRPr lang="en-US" altLang="ko-KR" sz="3090" b="1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순차 탐색을 사용할 경우 노드 개수에 따라 탐색 시간이 매우 오래 걸릴 수 있음</a:t>
            </a:r>
            <a:r>
              <a:rPr lang="en-US" altLang="ko-KR"/>
              <a:t>.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이를 개선하기 위해 우선순위 큐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거리 값을 담을 우선순위 큐는 힙으로 구현하고, 만약 최소 힙으로 구현한다면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매번 루트 노드가 최소 거리를 가지는 노드가 되어짐</a:t>
            </a: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C++의 경우 &lt;queue&gt; 라이브러리에서 최대 힙을 지원하는 priority_queue 를 사용가능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-&gt;</a:t>
            </a:r>
            <a:r>
              <a:rPr lang="ko-KR" altLang="en-US"/>
              <a:t> 최대 힙을 최소 힙으로 쓰려면 저장되는 값에 -를 붙여 음수로 만들기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우선순위 큐에서 사용할 '우선순위'의 기준은 '시작 노드로부터 가장 가까운 노드'가 되어짐</a:t>
            </a:r>
            <a:r>
              <a:rPr lang="en-US" altLang="ko-KR"/>
              <a:t>.</a:t>
            </a:r>
            <a:endParaRPr lang="en-US" altLang="ko-KR"/>
          </a:p>
          <a:p>
            <a:pPr marL="0" lvl="0" indent="0">
              <a:buNone/>
              <a:defRPr/>
            </a:pPr>
            <a:r>
              <a:rPr lang="en-US" altLang="ko-KR"/>
              <a:t>-&gt;</a:t>
            </a:r>
            <a:r>
              <a:rPr lang="ko-KR" altLang="en-US"/>
              <a:t>큐의 정렬은 최단 거리인 노드를 기준으로 </a:t>
            </a:r>
            <a:r>
              <a:rPr lang="ko-KR" altLang="en-US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최단 거리를 가지는 노드를 앞에 배치.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 구현</a:t>
            </a:r>
            <a:br>
              <a:rPr lang="en-US" altLang="ko-KR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8187" y="1301750"/>
            <a:ext cx="5357813" cy="5113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  <a:defRPr/>
            </a:pPr>
            <a:r>
              <a:rPr lang="ko-KR" altLang="en-US" sz="2588" b="1"/>
              <a:t>수도코드</a:t>
            </a:r>
            <a:endParaRPr lang="ko-KR" altLang="en-US" sz="3090" b="1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 sz="1714"/>
              <a:t>1. 각 노드의 최단 거리를 무한대로 초기화.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2. 시작 노드의 최단 거리를 0으로 설정하고, 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우선순위 큐에 (0, 시작 노드)를 추가.</a:t>
            </a:r>
            <a:endParaRPr lang="ko-KR" altLang="en-US" sz="1714"/>
          </a:p>
          <a:p>
            <a:pPr marL="0" lvl="0" indent="0">
              <a:buNone/>
              <a:defRPr/>
            </a:pP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3. 우선순위 큐가 비어있지 않은 동안 다음을 반복: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a. 우선순위 큐에서 최단 거리를 가지는 노드를 꺼냄. 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b. 현재 노드의 최단 거리가 이미 처리된 거리보다 큰 경우,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   다음으로 넘어감.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c. 현재 노드의 모든 이웃에 대해 다음을 수행: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    i. 이웃 노드까지의 거리를 계산.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    ii. 계산된 거리가 현재 기록된 이웃 노드의 최단 거리보다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       짧으면, 최단 거리를 업데이트.</a:t>
            </a: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        iii. 업데이트된 이웃 노드와 그 거리를 우선순위 큐에 추가.</a:t>
            </a:r>
            <a:endParaRPr lang="ko-KR" altLang="en-US" sz="1714"/>
          </a:p>
          <a:p>
            <a:pPr marL="0" lvl="0" indent="0">
              <a:buNone/>
              <a:defRPr/>
            </a:pPr>
            <a:endParaRPr lang="ko-KR" altLang="en-US" sz="1714"/>
          </a:p>
          <a:p>
            <a:pPr marL="0" lvl="0" indent="0">
              <a:buNone/>
              <a:defRPr/>
            </a:pPr>
            <a:r>
              <a:rPr lang="ko-KR" altLang="en-US" sz="1714"/>
              <a:t>4. 모든 노드의 최단 거리를 반환.</a:t>
            </a:r>
            <a:endParaRPr lang="ko-KR" altLang="en-US" sz="1714"/>
          </a:p>
          <a:p>
            <a:pPr marL="0" lvl="0" indent="0"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400"/>
          <a:stretch>
            <a:fillRect/>
          </a:stretch>
        </p:blipFill>
        <p:spPr>
          <a:xfrm>
            <a:off x="5893593" y="1369219"/>
            <a:ext cx="5865713" cy="4964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33794" name="Picture 2" descr="https://velog.velcdn.com/images%2F717lumos%2Fpost%2Fbf9bdb72-ba51-47f4-a2f6-6520f012ec45%2F11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1026" name="Picture 2" descr="https://github.com/KoEonYack/PracticeCoding/blob/master/Article/Algorithm/Graph/img/dfs_1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9183"/>
            <a:ext cx="10515600" cy="336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 구현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32770" name="Picture 2" descr="https://velog.velcdn.com/images%2F717lumos%2Fpost%2Fb9efceea-d74f-4cb6-a644-c8a96fa291ce%2F1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227265" y="1825625"/>
            <a:ext cx="7737469" cy="43513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31746" name="Picture 2" descr="https://velog.velcdn.com/images%2F717lumos%2Fpost%2F2b3bf2a6-7c90-4751-9422-b0905139d3da%2F13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0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b="1"/>
              <a:t>다익스트라 알고리즘 구현</a:t>
            </a:r>
            <a:br>
              <a:rPr lang="en-US" altLang="ko-KR" b="1"/>
            </a:br>
            <a:endParaRPr lang="ko-KR" altLang="en-US"/>
          </a:p>
        </p:txBody>
      </p:sp>
      <p:pic>
        <p:nvPicPr>
          <p:cNvPr id="30722" name="Picture 2" descr="https://velog.velcdn.com/images%2F717lumos%2Fpost%2F00a68e95-1f8b-4ed8-9c7c-7ea4670c7a9b%2F14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2227265" y="1825625"/>
            <a:ext cx="7737469" cy="43513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9700" name="Picture 4" descr="https://velog.velcdn.com/images%2F717lumos%2Fpost%2F683775c1-76bd-41d5-9703-d629de07508a%2F15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8674" name="Picture 2" descr="https://velog.velcdn.com/images%2F717lumos%2Fpost%2F5ac98ce0-fc73-410a-892e-53e1b823f3d2%2F1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7650" name="Picture 2" descr="https://velog.velcdn.com/images%2F717lumos%2Fpost%2F9b90f5d9-48a7-45c5-add3-0300711fb7de%2F17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4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 smtClean="0"/>
              <a:t>다익스트라</a:t>
            </a:r>
            <a:r>
              <a:rPr lang="ko-KR" altLang="en-US" b="1" dirty="0" smtClean="0"/>
              <a:t> 알고리즘 구현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35842" name="Picture 2" descr="https://velog.velcdn.com/images%2F717lumos%2Fpost%2Fea17a5ee-54c6-41ac-b996-2a5c6a7c42d4%2F18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65" y="1825625"/>
            <a:ext cx="77374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</a:t>
            </a:r>
            <a:r>
              <a:rPr lang="ko-KR" altLang="en-US" sz="3600" b="1"/>
              <a:t>다익스트라</a:t>
            </a:r>
            <a:r>
              <a:rPr lang="en-US" altLang="ko-KR" sz="3600" b="1"/>
              <a:t> - BOJ 1753</a:t>
            </a:r>
            <a:r>
              <a:rPr lang="ko-KR" altLang="en-US" sz="3600" b="1"/>
              <a:t> 최단경로</a:t>
            </a:r>
            <a:endParaRPr lang="ko-KR" altLang="en-US" sz="3600" b="1"/>
          </a:p>
        </p:txBody>
      </p:sp>
      <p:sp>
        <p:nvSpPr>
          <p:cNvPr id="9" name="직사각형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919" y="1206500"/>
            <a:ext cx="9687491" cy="5482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</a:t>
            </a:r>
            <a:r>
              <a:rPr lang="ko-KR" altLang="en-US" sz="3600" b="1"/>
              <a:t>다익스트라</a:t>
            </a:r>
            <a:r>
              <a:rPr lang="en-US" altLang="ko-KR" sz="3600" b="1"/>
              <a:t> - BOJ 1753</a:t>
            </a:r>
            <a:r>
              <a:rPr lang="ko-KR" altLang="en-US" sz="3600" b="1"/>
              <a:t> 최단경로</a:t>
            </a:r>
            <a:endParaRPr lang="ko-KR" altLang="en-US" sz="3600" b="1"/>
          </a:p>
        </p:txBody>
      </p:sp>
      <p:sp>
        <p:nvSpPr>
          <p:cNvPr id="9" name="직사각형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3615" y="1411090"/>
            <a:ext cx="4497197" cy="2988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808533"/>
            <a:ext cx="3918606" cy="2373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4588" y="4432881"/>
            <a:ext cx="3874764" cy="2105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59367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</a:t>
            </a:r>
            <a:r>
              <a:rPr lang="ko-KR" altLang="en-US" sz="3600" b="1"/>
              <a:t>다익스트라</a:t>
            </a:r>
            <a:r>
              <a:rPr lang="en-US" altLang="ko-KR" sz="3600" b="1"/>
              <a:t> - BOJ 1753</a:t>
            </a:r>
            <a:r>
              <a:rPr lang="ko-KR" altLang="en-US" sz="3600" b="1"/>
              <a:t> 최단경로</a:t>
            </a:r>
            <a:endParaRPr lang="ko-KR" altLang="en-US" sz="3600" b="1"/>
          </a:p>
        </p:txBody>
      </p:sp>
      <p:sp>
        <p:nvSpPr>
          <p:cNvPr id="9" name="직사각형 8"/>
          <p:cNvSpPr>
            <a:spLocks noGrp="1"/>
          </p:cNvSpPr>
          <p:nvPr>
            <p:ph idx="1"/>
          </p:nvPr>
        </p:nvSpPr>
        <p:spPr>
          <a:xfrm>
            <a:off x="573617" y="1169459"/>
            <a:ext cx="5657851" cy="546258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sz="2400" b="1"/>
              <a:t>수도코드</a:t>
            </a:r>
            <a:endParaRPr lang="ko-KR" altLang="en-US" sz="2400" b="1"/>
          </a:p>
          <a:p>
            <a:pPr marL="0" lvl="0" indent="0">
              <a:buNone/>
              <a:defRPr/>
            </a:pPr>
            <a:endParaRPr lang="ko-KR" altLang="en-US" sz="2400" b="1"/>
          </a:p>
          <a:p>
            <a:pPr marL="0" lvl="0" indent="0">
              <a:buNone/>
              <a:defRPr/>
            </a:pPr>
            <a:r>
              <a:rPr lang="ko-KR" altLang="en-US" sz="1800" b="1"/>
              <a:t>1. 모든 노드의 거리를 무한대로 초기화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2. 출발 노드의 거리를 0으로 설정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3. 출발 노드를 우선순위 큐에 삽입</a:t>
            </a:r>
            <a:endParaRPr lang="ko-KR" altLang="en-US" sz="1800" b="1"/>
          </a:p>
          <a:p>
            <a:pPr marL="0" lvl="0" indent="0">
              <a:buNone/>
              <a:defRPr/>
            </a:pP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4. 큐가 비어있지 않은 동안 반복: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   a. 큐에서 최단 거리 노드를 꺼냄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   b. 꺼낸 노드와 연결된 모든 노드에 대해: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      i. 현재 노드를 통해 가는 거리가 기존 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        거리보다 짧으면 거리 갱신</a:t>
            </a: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      ii. 갱신된 노드를 큐에 삽입</a:t>
            </a:r>
            <a:endParaRPr lang="ko-KR" altLang="en-US" sz="1800" b="1"/>
          </a:p>
          <a:p>
            <a:pPr marL="0" lvl="0" indent="0">
              <a:buNone/>
              <a:defRPr/>
            </a:pPr>
            <a:endParaRPr lang="ko-KR" altLang="en-US" sz="1800" b="1"/>
          </a:p>
          <a:p>
            <a:pPr marL="0" lvl="0" indent="0">
              <a:buNone/>
              <a:defRPr/>
            </a:pPr>
            <a:r>
              <a:rPr lang="ko-KR" altLang="en-US" sz="1800" b="1"/>
              <a:t>5. 모든 노드의 최단 거리를 출력</a:t>
            </a:r>
            <a:endParaRPr lang="ko-KR" altLang="en-US" sz="18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39832" y="1456116"/>
            <a:ext cx="6484247" cy="4547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2052" name="Picture 4" descr="https://github.com/KoEonYack/PracticeCoding/blob/master/Article/Algorithm/Graph/img/dfs_2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0864"/>
            <a:ext cx="10515600" cy="33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83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</a:t>
            </a:r>
            <a:r>
              <a:rPr lang="ko-KR" altLang="en-US" sz="3600" b="1"/>
              <a:t>다익스트라</a:t>
            </a:r>
            <a:r>
              <a:rPr lang="en-US" altLang="ko-KR" sz="3600" b="1"/>
              <a:t> - BOJ 1753</a:t>
            </a:r>
            <a:r>
              <a:rPr lang="ko-KR" altLang="en-US" sz="3600" b="1"/>
              <a:t> 최단경로</a:t>
            </a:r>
            <a:endParaRPr lang="ko-KR" altLang="en-US" sz="3600" b="1"/>
          </a:p>
        </p:txBody>
      </p:sp>
      <p:sp>
        <p:nvSpPr>
          <p:cNvPr id="9" name="직사각형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767" y="1186533"/>
            <a:ext cx="6456987" cy="5331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0"/>
            <a:ext cx="7933267" cy="1135062"/>
          </a:xfrm>
        </p:spPr>
        <p:txBody>
          <a:bodyPr/>
          <a:lstStyle/>
          <a:p>
            <a:pPr lvl="0">
              <a:defRPr/>
            </a:pPr>
            <a:r>
              <a:rPr lang="en-US" altLang="ko-KR" sz="3600" b="1"/>
              <a:t> </a:t>
            </a:r>
            <a:endParaRPr lang="ko-KR" altLang="en-US" sz="3600" b="1"/>
          </a:p>
        </p:txBody>
      </p:sp>
      <p:sp>
        <p:nvSpPr>
          <p:cNvPr id="9" name="직사각형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5122" name="Picture 2" descr="https://github.com/KoEonYack/PracticeCoding/blob/master/Article/Algorithm/Graph/img/dfs_3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6443"/>
            <a:ext cx="10515600" cy="33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4098" name="Picture 2" descr="https://github.com/KoEonYack/PracticeCoding/blob/master/Article/Algorithm/Graph/img/dfs_4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1169"/>
            <a:ext cx="10515600" cy="33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3074" name="Picture 2" descr="https://github.com/KoEonYack/PracticeCoding/blob/master/Article/Algorithm/Graph/img/dfs_5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7920"/>
            <a:ext cx="10515600" cy="33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DFS(</a:t>
            </a:r>
            <a:r>
              <a:rPr lang="ko-KR" altLang="en-US" b="1" dirty="0"/>
              <a:t>깊이 우선 탐색</a:t>
            </a:r>
            <a:r>
              <a:rPr lang="en-US" altLang="ko-KR" b="1" dirty="0" smtClean="0"/>
              <a:t>)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6146" name="Picture 2" descr="https://github.com/KoEonYack/PracticeCoding/blob/master/Article/Algorithm/Graph/img/dfs_6.png?raw=tru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9586"/>
            <a:ext cx="10515600" cy="34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2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866</ep:Words>
  <ep:PresentationFormat>와이드스크린</ep:PresentationFormat>
  <ep:Paragraphs>168</ep:Paragraphs>
  <ep:Slides>51</ep:Slides>
  <ep:Notes>39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ep:HeadingPairs>
  <ep:TitlesOfParts>
    <vt:vector size="52" baseType="lpstr">
      <vt:lpstr>Office 테마</vt:lpstr>
      <vt:lpstr>DFS BFS 다익스트라</vt:lpstr>
      <vt:lpstr>DFS(깊이 우선 탐색)란?</vt:lpstr>
      <vt:lpstr>DFS(깊이 우선 탐색)</vt:lpstr>
      <vt:lpstr>DFS(깊이 우선 탐색)</vt:lpstr>
      <vt:lpstr>DFS(깊이 우선 탐색)</vt:lpstr>
      <vt:lpstr>DFS(깊이 우선 탐색)</vt:lpstr>
      <vt:lpstr>DFS(깊이 우선 탐색)</vt:lpstr>
      <vt:lpstr>DFS(깊이 우선 탐색)</vt:lpstr>
      <vt:lpstr>DFS(깊이 우선 탐색)</vt:lpstr>
      <vt:lpstr>DFS(깊이 우선 탐색) 장점과 단점</vt:lpstr>
      <vt:lpstr>DFS(깊이 우선 탐색)을 어디에 활용할까?</vt:lpstr>
      <vt:lpstr>BFS(너비 우선 탐색)</vt:lpstr>
      <vt:lpstr>BFS(너비 우선 탐색)</vt:lpstr>
      <vt:lpstr>BFS(너비 우선 탐색)</vt:lpstr>
      <vt:lpstr>BFS(너비 우선 탐색)</vt:lpstr>
      <vt:lpstr>BFS(너비 우선 탐색)</vt:lpstr>
      <vt:lpstr>BFS(너비 우선 탐색)</vt:lpstr>
      <vt:lpstr>BFS(너비 우선 탐색)</vt:lpstr>
      <vt:lpstr>BFS(너비 우선 탐색)</vt:lpstr>
      <vt:lpstr>BFS(너비 우선 탐색) 장점과 단점</vt:lpstr>
      <vt:lpstr>DFS BFS 탐색 차이</vt:lpstr>
      <vt:lpstr>DFS BFS 구현시 생각해야할 점</vt:lpstr>
      <vt:lpstr>DFS - BOJ 1991</vt:lpstr>
      <vt:lpstr>DFS - BOJ 1991</vt:lpstr>
      <vt:lpstr>DFS - BOJ 1991</vt:lpstr>
      <vt:lpstr>DFS,BFS - BOJ 10451 순열사이클</vt:lpstr>
      <vt:lpstr>DFS - BOJ 10451 순열사이클</vt:lpstr>
      <vt:lpstr>BFS - BOJ 10451 순열사이클</vt:lpstr>
      <vt:lpstr>다익스트라 알고리즘</vt:lpstr>
      <vt:lpstr>다익스트라 알고리즘</vt:lpstr>
      <vt:lpstr>다익스트라 알고리즘</vt:lpstr>
      <vt:lpstr>다익스트라 알고리즘</vt:lpstr>
      <vt:lpstr>다익스트라 알고리즘</vt:lpstr>
      <vt:lpstr>다익스트라 알고리즘</vt:lpstr>
      <vt:lpstr>다익스트라 알고리즘</vt:lpstr>
      <vt:lpstr>다익스트라 알고리즘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알고리즘 구현</vt:lpstr>
      <vt:lpstr>다익스트라 - BOJ 1753 최단경로</vt:lpstr>
      <vt:lpstr>다익스트라 - BOJ 1753 최단경로</vt:lpstr>
      <vt:lpstr>다익스트라 - BOJ 1753 최단경로</vt:lpstr>
      <vt:lpstr>다익스트라 - BOJ 1753 최단경로</vt:lpstr>
      <vt:lpstr>슬라이드 51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2024-08-06T15:49:15.000</dcterms:created>
  <dc:creator>821085968180</dc:creator>
  <cp:lastModifiedBy>김금영</cp:lastModifiedBy>
  <dcterms:modified xsi:type="dcterms:W3CDTF">2024-08-07T04:16:10.342</dcterms:modified>
  <cp:revision>29</cp:revision>
  <dc:title>DFS BFS 다익스트라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